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0" r:id="rId1"/>
  </p:sldMasterIdLst>
  <p:notesMasterIdLst>
    <p:notesMasterId r:id="rId35"/>
  </p:notesMasterIdLst>
  <p:sldIdLst>
    <p:sldId id="305" r:id="rId2"/>
    <p:sldId id="256" r:id="rId3"/>
    <p:sldId id="287" r:id="rId4"/>
    <p:sldId id="293" r:id="rId5"/>
    <p:sldId id="284" r:id="rId6"/>
    <p:sldId id="262" r:id="rId7"/>
    <p:sldId id="258" r:id="rId8"/>
    <p:sldId id="259" r:id="rId9"/>
    <p:sldId id="264" r:id="rId10"/>
    <p:sldId id="291" r:id="rId11"/>
    <p:sldId id="302" r:id="rId12"/>
    <p:sldId id="266" r:id="rId13"/>
    <p:sldId id="269" r:id="rId14"/>
    <p:sldId id="288" r:id="rId15"/>
    <p:sldId id="281" r:id="rId16"/>
    <p:sldId id="295" r:id="rId17"/>
    <p:sldId id="294" r:id="rId18"/>
    <p:sldId id="286" r:id="rId19"/>
    <p:sldId id="270" r:id="rId20"/>
    <p:sldId id="279" r:id="rId21"/>
    <p:sldId id="283" r:id="rId22"/>
    <p:sldId id="299" r:id="rId23"/>
    <p:sldId id="273" r:id="rId24"/>
    <p:sldId id="306" r:id="rId25"/>
    <p:sldId id="297" r:id="rId26"/>
    <p:sldId id="280" r:id="rId27"/>
    <p:sldId id="298" r:id="rId28"/>
    <p:sldId id="296" r:id="rId29"/>
    <p:sldId id="274" r:id="rId30"/>
    <p:sldId id="303" r:id="rId31"/>
    <p:sldId id="282" r:id="rId32"/>
    <p:sldId id="278" r:id="rId33"/>
    <p:sldId id="27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>
        <p:scale>
          <a:sx n="60" d="100"/>
          <a:sy n="60" d="100"/>
        </p:scale>
        <p:origin x="11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C79D6E7-1499-41AA-9BB1-1F75ED3A8A02}" type="datetimeFigureOut">
              <a:rPr lang="he-IL" smtClean="0"/>
              <a:t>ח'/אדר/תשע"ח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2934579-B43B-45A7-BDCF-D0497CF631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901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E6AC-E112-49B7-B958-EFDDF8A46471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8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E7DC-43D5-4DC1-AC74-FFF97E78EB8D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7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DEBB-4CBF-47A4-913F-86A17AFEB23B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3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8CDC3-525C-43DE-B2A4-69DEF46017CB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79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898F-FB0F-4C3F-82C3-B3284AA923FF}" type="datetime1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34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CC0F6-4505-49DE-B36B-23C2D1915F58}" type="datetime1">
              <a:rPr lang="en-US" smtClean="0"/>
              <a:t>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6767B-1D5F-41E8-929A-9ABB9842B834}" type="datetime1">
              <a:rPr lang="en-US" smtClean="0"/>
              <a:t>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F31FF-A15F-4A18-A815-5CDB7B471984}" type="datetime1">
              <a:rPr lang="en-US" smtClean="0"/>
              <a:t>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0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44F428B-24B1-41CA-8379-49449A33C864}" type="datetime1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7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281-502A-4FFE-96FB-BDEBED902033}" type="datetime1">
              <a:rPr lang="en-US" smtClean="0"/>
              <a:t>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DE90B19-71FB-4F76-9D52-E520FF701ACD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0CC35EF-C570-4ACB-AA80-617C749F8D2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1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/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4BC0A1-662A-4259-B4BE-C913F7691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2/24/2018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1D955C2-D470-4F71-A290-22620BB3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3DC05F-D060-4BB9-958E-F7BA8AD5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</a:t>
            </a:fld>
            <a:endParaRPr lang="en-US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0BD9C6FB-4A42-435F-A755-24C59A82A5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9"/>
          <a:stretch/>
        </p:blipFill>
        <p:spPr>
          <a:xfrm>
            <a:off x="0" y="-215654"/>
            <a:ext cx="12192000" cy="7073653"/>
          </a:xfrm>
          <a:prstGeom prst="rect">
            <a:avLst/>
          </a:prstGeom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B57934F6-347D-48B9-936F-5C7171C50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5" b="1"/>
          <a:stretch/>
        </p:blipFill>
        <p:spPr>
          <a:xfrm>
            <a:off x="270503" y="307311"/>
            <a:ext cx="5294356" cy="2286001"/>
          </a:xfrm>
          <a:prstGeom prst="rect">
            <a:avLst/>
          </a:prstGeom>
        </p:spPr>
      </p:pic>
      <p:pic>
        <p:nvPicPr>
          <p:cNvPr id="18" name="תמונה 17" descr="תמונה שמכילה גרזן&#10;&#10;תיאור שנוצר ברמת מהימנות גבוהה">
            <a:extLst>
              <a:ext uri="{FF2B5EF4-FFF2-40B4-BE49-F238E27FC236}">
                <a16:creationId xmlns:a16="http://schemas.microsoft.com/office/drawing/2014/main" id="{3080885D-39D0-4A56-8549-226635E24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38" y="600686"/>
            <a:ext cx="487673" cy="4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7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315" accel="50000">
                                          <p:stCondLst>
                                            <p:cond delay="31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188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11">
                                          <p:stCondLst>
                                            <p:cond delay="318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6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62" tmFilter="0, 0; 0.125,0.2665; 0.25,0.4; 0.375,0.465; 0.5,0.5;  0.625,0.535; 0.75,0.6; 0.875,0.7335; 1,1">
                                          <p:stCondLst>
                                            <p:cond delay="11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81" tmFilter="0, 0; 0.125,0.2665; 0.25,0.4; 0.375,0.465; 0.5,0.5;  0.625,0.535; 0.75,0.6; 0.875,0.7335; 1,1">
                                          <p:stCondLst>
                                            <p:cond delay="23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87" tmFilter="0, 0; 0.125,0.2665; 0.25,0.4; 0.375,0.465; 0.5,0.5;  0.625,0.535; 0.75,0.6; 0.875,0.7335; 1,1">
                                          <p:stCondLst>
                                            <p:cond delay="289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15" accel="50000">
                                          <p:stCondLst>
                                            <p:cond delay="31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45">
                                          <p:stCondLst>
                                            <p:cond delay="10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290" decel="50000">
                                          <p:stCondLst>
                                            <p:cond delay="11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45">
                                          <p:stCondLst>
                                            <p:cond delay="229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290" decel="50000">
                                          <p:stCondLst>
                                            <p:cond delay="23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45">
                                          <p:stCondLst>
                                            <p:cond delay="287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290" decel="50000">
                                          <p:stCondLst>
                                            <p:cond delay="291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45">
                                          <p:stCondLst>
                                            <p:cond delay="31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290" decel="50000">
                                          <p:stCondLst>
                                            <p:cond delay="320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E42B393-83B7-43C0-A90C-D36C3229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4265EA-782B-40C2-A1E4-989E15C8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ED3A541-8A54-4C66-A2FC-57C66945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10</a:t>
            </a:fld>
            <a:endParaRPr lang="en-US"/>
          </a:p>
        </p:txBody>
      </p:sp>
      <p:pic>
        <p:nvPicPr>
          <p:cNvPr id="8" name="תמונה 7" descr="תמונה שמכילה גלריה, חדר, סצינה, עמידה&#10;&#10;תיאור שנוצר ברמת מהימנות גבוהה מאוד">
            <a:extLst>
              <a:ext uri="{FF2B5EF4-FFF2-40B4-BE49-F238E27FC236}">
                <a16:creationId xmlns:a16="http://schemas.microsoft.com/office/drawing/2014/main" id="{4165CB0D-14A7-4E0C-A2F0-C6CF992B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283C0C-6C09-42AE-BE00-E1466FA040D0}"/>
              </a:ext>
            </a:extLst>
          </p:cNvPr>
          <p:cNvSpPr txBox="1"/>
          <p:nvPr/>
        </p:nvSpPr>
        <p:spPr>
          <a:xfrm>
            <a:off x="2546252" y="967735"/>
            <a:ext cx="6611816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4000" b="1" dirty="0">
                <a:latin typeface="David" panose="020E0502060401010101" pitchFamily="34" charset="-79"/>
                <a:cs typeface="David" panose="020E0502060401010101" pitchFamily="34" charset="-79"/>
              </a:rPr>
              <a:t>החזון</a:t>
            </a:r>
            <a:endParaRPr lang="he-IL" sz="32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sz="3200" dirty="0">
                <a:latin typeface="David" panose="020E0502060401010101" pitchFamily="34" charset="-79"/>
                <a:cs typeface="David" panose="020E0502060401010101" pitchFamily="34" charset="-79"/>
              </a:rPr>
              <a:t>מערכת לתיאום בין בייביסיטריות להורים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8B4E033A-9823-4888-B837-6243A6E24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28" y="2735414"/>
            <a:ext cx="1416321" cy="14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49D92D6-C8FB-45B8-B54D-C0311F99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2/24/2018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D5772E9-345B-483A-A937-A17330AF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2C02E3-AF90-4EF3-82FC-97774D265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11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CE59DF6-D86F-4993-A2AE-913D5E13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6" b="18823"/>
          <a:stretch/>
        </p:blipFill>
        <p:spPr>
          <a:xfrm>
            <a:off x="-1" y="1863090"/>
            <a:ext cx="8063957" cy="4994910"/>
          </a:xfrm>
          <a:prstGeom prst="rect">
            <a:avLst/>
          </a:prstGeom>
        </p:spPr>
      </p:pic>
      <p:pic>
        <p:nvPicPr>
          <p:cNvPr id="4098" name="Picture 2" descr="תוצאת תמונה עבור ‪plan icon‬‏">
            <a:extLst>
              <a:ext uri="{FF2B5EF4-FFF2-40B4-BE49-F238E27FC236}">
                <a16:creationId xmlns:a16="http://schemas.microsoft.com/office/drawing/2014/main" id="{483DF0D9-758A-4C85-A531-A7D8DFF5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89" y="253365"/>
            <a:ext cx="2857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295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שלנו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336091"/>
              </p:ext>
            </p:extLst>
          </p:nvPr>
        </p:nvGraphicFramePr>
        <p:xfrm>
          <a:off x="990600" y="1846263"/>
          <a:ext cx="10164763" cy="40487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1006598891"/>
                    </a:ext>
                  </a:extLst>
                </a:gridCol>
                <a:gridCol w="3182978">
                  <a:extLst>
                    <a:ext uri="{9D8B030D-6E8A-4147-A177-3AD203B41FA5}">
                      <a16:colId xmlns:a16="http://schemas.microsoft.com/office/drawing/2014/main" val="3789371322"/>
                    </a:ext>
                  </a:extLst>
                </a:gridCol>
                <a:gridCol w="644545">
                  <a:extLst>
                    <a:ext uri="{9D8B030D-6E8A-4147-A177-3AD203B41FA5}">
                      <a16:colId xmlns:a16="http://schemas.microsoft.com/office/drawing/2014/main" val="3029616691"/>
                    </a:ext>
                  </a:extLst>
                </a:gridCol>
                <a:gridCol w="1574740">
                  <a:extLst>
                    <a:ext uri="{9D8B030D-6E8A-4147-A177-3AD203B41FA5}">
                      <a16:colId xmlns:a16="http://schemas.microsoft.com/office/drawing/2014/main" val="2465008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תיאור קצר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מס'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תת מערכת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יצירת משתמש חדש ע"י רישום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צור פרופיל להורה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b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</a:b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1- רישום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40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רישום לאתר כבייביסיטר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צור פרופיל לבייביסיטר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709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הצג פרופיל אישי ואפשר שינוי פרטים.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ערוך פרטי פרופיל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1.3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22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 מודעת חיפוש על ידי ההורים/בייביסיטר.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פרסם מודעת חיפוש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br>
                        <a:rPr lang="en-US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</a:b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2-</a:t>
                      </a:r>
                      <a:r>
                        <a:rPr lang="he-IL" baseline="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 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 וחיפוש מודעות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2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אופן בחירת הבייביסיטר והתאמה להורים. בצע חיפוש לפי פרמטרים והצג את התוצאה המתאימה ביותר וביצוע המשך חיפוש.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בצע חיפוש מודעות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51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הזנת חוות דעת של ההורים על הבייביסיטר (לאחר תשלום).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הזן חוות דעת הורים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  <a:p>
                      <a:pPr algn="ctr"/>
                      <a:endParaRPr lang="he-IL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3-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חוות דעת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5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הזנת חוות דעת של הבייביסיטר על ההורים והילדים (עם דרוג מנהלים).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הזן חוות דעת בייביסיטר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29670"/>
                  </a:ext>
                </a:extLst>
              </a:tr>
            </a:tbl>
          </a:graphicData>
        </a:graphic>
      </p:graphicFrame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7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7434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שלנו - המשך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35848"/>
              </p:ext>
            </p:extLst>
          </p:nvPr>
        </p:nvGraphicFramePr>
        <p:xfrm>
          <a:off x="1096963" y="1846263"/>
          <a:ext cx="10058400" cy="3134360"/>
        </p:xfrm>
        <a:graphic>
          <a:graphicData uri="http://schemas.openxmlformats.org/drawingml/2006/table">
            <a:tbl>
              <a:tblPr firstRow="1">
                <a:tableStyleId>{9DCAF9ED-07DC-4A11-8D7F-57B35C25682E}</a:tableStyleId>
              </a:tblPr>
              <a:tblGrid>
                <a:gridCol w="5367337">
                  <a:extLst>
                    <a:ext uri="{9D8B030D-6E8A-4147-A177-3AD203B41FA5}">
                      <a16:colId xmlns:a16="http://schemas.microsoft.com/office/drawing/2014/main" val="19443361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458695037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752170057"/>
                    </a:ext>
                  </a:extLst>
                </a:gridCol>
                <a:gridCol w="1566863">
                  <a:extLst>
                    <a:ext uri="{9D8B030D-6E8A-4147-A177-3AD203B41FA5}">
                      <a16:colId xmlns:a16="http://schemas.microsoft.com/office/drawing/2014/main" val="1180393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תיאור קצר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מס'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תת מערכת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530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הסבר על השירות: דף בעמוד הבית על "איך עובד השירות" הצג דף הסבר בעת לחיצה.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קבל הסבר על השירות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4-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הסבר על השירות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4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תשלום דרך האתר בצע חיוב דרך האתר (</a:t>
                      </a:r>
                      <a:r>
                        <a:rPr lang="en-US" sz="1800" kern="1200" dirty="0" err="1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paypal</a:t>
                      </a:r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/אשראי).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בצע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5-תשלום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39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שליחת דיוור למייל על התאמות לבייביסיטר ותשלומים.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שלח מייל אישור 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0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העבר תשלום לבייביסיטר וגבה עמלה.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העבר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5.1.2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גבה עמלת ביטול לבייביסיטר שבוטל ב-6.2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בטל תשלום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5.2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93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שליחת דיוור למייל על ביטול עסקה שבוצעה וחיוב עמלה שבוצע.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1800" kern="1200" dirty="0">
                          <a:effectLst/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שלח מייל ביטול הזמנה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5.2.1</a:t>
                      </a:r>
                      <a:endParaRPr lang="en-US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674436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9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8594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D2A51B5-F504-4858-AC8F-19CB0169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5B9E17F-1759-4898-BE42-8D479BF96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EA6E528-16EB-4247-B446-93C3CC03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14</a:t>
            </a:fld>
            <a:endParaRPr lang="en-US"/>
          </a:p>
        </p:txBody>
      </p:sp>
      <p:pic>
        <p:nvPicPr>
          <p:cNvPr id="11" name="תמונה 10" descr="תמונה שמכילה טקסט, מפה&#10;&#10;תיאור שנוצר ברמת מהימנות גבוהה מאוד">
            <a:extLst>
              <a:ext uri="{FF2B5EF4-FFF2-40B4-BE49-F238E27FC236}">
                <a16:creationId xmlns:a16="http://schemas.microsoft.com/office/drawing/2014/main" id="{339E90C8-FF76-4AC0-BC32-642F3277A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ACF087-3A13-454C-A22E-1DF80C3692CD}"/>
              </a:ext>
            </a:extLst>
          </p:cNvPr>
          <p:cNvSpPr txBox="1"/>
          <p:nvPr/>
        </p:nvSpPr>
        <p:spPr>
          <a:xfrm>
            <a:off x="3569551" y="2686929"/>
            <a:ext cx="5504111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101921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25" t="14565" b="10532"/>
          <a:stretch/>
        </p:blipFill>
        <p:spPr>
          <a:xfrm>
            <a:off x="776294" y="427512"/>
            <a:ext cx="10700372" cy="5617028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993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A7B5329-D807-4C0D-B1CB-04BFA315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B31BF9-5523-4AFA-8E9A-33AB1120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3D1B5A-C51D-4973-8AA7-96664E5A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16</a:t>
            </a:fld>
            <a:endParaRPr lang="en-US"/>
          </a:p>
        </p:txBody>
      </p:sp>
      <p:pic>
        <p:nvPicPr>
          <p:cNvPr id="3080" name="Picture 8" descr="תוצאת תמונה עבור ‪github icon‬‏">
            <a:extLst>
              <a:ext uri="{FF2B5EF4-FFF2-40B4-BE49-F238E27FC236}">
                <a16:creationId xmlns:a16="http://schemas.microsoft.com/office/drawing/2014/main" id="{C3457497-2A58-4768-B0AB-4266A4AB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04" y="22764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תמונה קשורה">
            <a:extLst>
              <a:ext uri="{FF2B5EF4-FFF2-40B4-BE49-F238E27FC236}">
                <a16:creationId xmlns:a16="http://schemas.microsoft.com/office/drawing/2014/main" id="{A0DA6820-62AA-4996-A72A-F67B113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04" y="5209052"/>
            <a:ext cx="1683185" cy="161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9D2CA5-832B-4795-B1E7-6714B7A10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7878" cy="68580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0B9C205-55A1-435E-A20B-1B25266ABD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35" r="31706" b="5785"/>
          <a:stretch/>
        </p:blipFill>
        <p:spPr>
          <a:xfrm>
            <a:off x="8508989" y="1340420"/>
            <a:ext cx="3550516" cy="533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9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03FD28-5907-4380-8FEC-F71B900E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הפלטפורמה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CA2A68A-D543-4721-BCC0-DC13417C6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A0DB7C-A06B-4F29-93A0-E412D3F9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5F6A295-A299-43A2-8E71-A44C20F0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תוצאת תמונה עבור ‪market size icon png‬‏">
            <a:extLst>
              <a:ext uri="{FF2B5EF4-FFF2-40B4-BE49-F238E27FC236}">
                <a16:creationId xmlns:a16="http://schemas.microsoft.com/office/drawing/2014/main" id="{33B1C2EF-F9DD-42A7-8D5D-08C092513F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517" y="2217324"/>
            <a:ext cx="530268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תמונה קשורה">
            <a:extLst>
              <a:ext uri="{FF2B5EF4-FFF2-40B4-BE49-F238E27FC236}">
                <a16:creationId xmlns:a16="http://schemas.microsoft.com/office/drawing/2014/main" id="{1ACF5978-4F7D-4A42-B4A3-96AEB9D04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3"/>
          <a:stretch/>
        </p:blipFill>
        <p:spPr bwMode="auto">
          <a:xfrm>
            <a:off x="7011958" y="2217324"/>
            <a:ext cx="4200525" cy="402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0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BAB4B13-CC65-4A4A-8826-EF9FA936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491D867-0B94-461B-89CE-9727959C8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F11954E-2490-46A3-83A4-79607869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A09FCF2-0D64-4FC1-A0B6-0F939E60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18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E965EFE-B607-4F8F-8863-E2D286A61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909279"/>
            <a:ext cx="1550506" cy="1550506"/>
          </a:xfrm>
          <a:prstGeom prst="rect">
            <a:avLst/>
          </a:prstGeom>
        </p:spPr>
      </p:pic>
      <p:pic>
        <p:nvPicPr>
          <p:cNvPr id="9" name="Picture 31">
            <a:extLst>
              <a:ext uri="{FF2B5EF4-FFF2-40B4-BE49-F238E27FC236}">
                <a16:creationId xmlns:a16="http://schemas.microsoft.com/office/drawing/2014/main" id="{2C62DD6B-AC60-4B41-840C-0BB86380E5D4}"/>
              </a:ext>
            </a:extLst>
          </p:cNvPr>
          <p:cNvPicPr/>
          <p:nvPr/>
        </p:nvPicPr>
        <p:blipFill rotWithShape="1">
          <a:blip r:embed="rId3"/>
          <a:srcRect l="693" t="8324" r="1930" b="4711"/>
          <a:stretch/>
        </p:blipFill>
        <p:spPr bwMode="auto">
          <a:xfrm>
            <a:off x="4457701" y="2063750"/>
            <a:ext cx="6618276" cy="3936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4680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97" y="286603"/>
            <a:ext cx="10336283" cy="1559131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לדוגמה -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בצע חיפוש מודעות (2.2)</a:t>
            </a:r>
            <a:endParaRPr lang="en-US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514" y="1845734"/>
            <a:ext cx="10633165" cy="42581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he-IL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שחקנים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הורים, בייביסיטרים, מערכת. </a:t>
            </a:r>
            <a:r>
              <a:rPr lang="en-US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Trigger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הורים מעוניינים למצוא בייביסיטר על פי המודעות המפורסמות באתר.</a:t>
            </a:r>
            <a:b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8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תיאור מתומצת</a:t>
            </a: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 אופן ביצוע חיפוש מודעה לבייביסיטר. </a:t>
            </a:r>
          </a:p>
          <a:p>
            <a:pPr>
              <a:lnSpc>
                <a:spcPct val="100000"/>
              </a:lnSpc>
            </a:pPr>
            <a:r>
              <a:rPr lang="he-IL" sz="1800" b="1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מסלול בסיסי</a:t>
            </a:r>
            <a:r>
              <a:rPr lang="he-IL" sz="1800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:</a:t>
            </a:r>
            <a:endParaRPr lang="en-US" sz="1800" u="sng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 יכנס למסך החיפוש באתר.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תפתח את מסך החיפוש.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 יזין את הפרמטרים הרצויים.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המערכת תמצא ותציג להורה את המודעות לפי הפרמטרים שההורה סינן.</a:t>
            </a:r>
          </a:p>
          <a:p>
            <a:pPr marL="457200" lvl="0" indent="-457200">
              <a:lnSpc>
                <a:spcPct val="100000"/>
              </a:lnSpc>
              <a:buFont typeface="+mj-lt"/>
              <a:buAutoNum type="arabicPeriod"/>
            </a:pPr>
            <a:r>
              <a:rPr lang="he-IL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ההורה/בייביסיטר יכנס למודעה שעונה על כל הצרכים שלו ולאחר מכן יוצג חלון המציג ביצוע תשלום.</a:t>
            </a: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10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9359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78">
            <a:extLst>
              <a:ext uri="{FF2B5EF4-FFF2-40B4-BE49-F238E27FC236}">
                <a16:creationId xmlns:a16="http://schemas.microsoft.com/office/drawing/2014/main" id="{D6FAF975-1367-4293-98C9-248E3647BB6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80">
            <a:extLst>
              <a:ext uri="{FF2B5EF4-FFF2-40B4-BE49-F238E27FC236}">
                <a16:creationId xmlns:a16="http://schemas.microsoft.com/office/drawing/2014/main" id="{D5273937-A934-4F7E-BE50-CF84EBD03D7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5339824" y="0"/>
            <a:ext cx="68583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62" name="Straight Connector 82">
            <a:extLst>
              <a:ext uri="{FF2B5EF4-FFF2-40B4-BE49-F238E27FC236}">
                <a16:creationId xmlns:a16="http://schemas.microsoft.com/office/drawing/2014/main" id="{C9F37729-2B15-4BFC-AF55-DA4D725E765F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37543" y="4343400"/>
            <a:ext cx="5029200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תמונה קשורה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 b="33299"/>
          <a:stretch/>
        </p:blipFill>
        <p:spPr bwMode="auto">
          <a:xfrm>
            <a:off x="-1" y="-1"/>
            <a:ext cx="5294376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extLst/>
        </p:spPr>
      </p:pic>
      <p:pic>
        <p:nvPicPr>
          <p:cNvPr id="2058" name="Picture 10" descr="תמונה קשורה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57" r="2" b="2"/>
          <a:stretch/>
        </p:blipFill>
        <p:spPr bwMode="auto">
          <a:xfrm>
            <a:off x="20" y="4572000"/>
            <a:ext cx="5294356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extLst/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80392FDD-EEB1-44BE-91C5-42279F1CCD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5" b="1"/>
          <a:stretch/>
        </p:blipFill>
        <p:spPr>
          <a:xfrm>
            <a:off x="-329300" y="2285999"/>
            <a:ext cx="5294356" cy="2286001"/>
          </a:xfrm>
          <a:prstGeom prst="rect">
            <a:avLst/>
          </a:prstGeom>
        </p:spPr>
      </p:pic>
      <p:sp>
        <p:nvSpPr>
          <p:cNvPr id="2063" name="Rectangle 84">
            <a:extLst>
              <a:ext uri="{FF2B5EF4-FFF2-40B4-BE49-F238E27FC236}">
                <a16:creationId xmlns:a16="http://schemas.microsoft.com/office/drawing/2014/main" id="{34E17E7D-AFA8-43AB-B891-B1AE640D8B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81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1344" y="758952"/>
            <a:ext cx="5542398" cy="3566160"/>
          </a:xfrm>
        </p:spPr>
        <p:txBody>
          <a:bodyPr>
            <a:normAutofit/>
          </a:bodyPr>
          <a:lstStyle/>
          <a:p>
            <a:pPr algn="ctr"/>
            <a:r>
              <a:rPr lang="he-IL" sz="7400" b="1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מערכת לתיאום שירותי בייביסיטר</a:t>
            </a:r>
            <a:endParaRPr lang="en-US" sz="7400" b="1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>
            <a:off x="6305063" y="6459785"/>
            <a:ext cx="44790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>
            <a:off x="10923639" y="6459785"/>
            <a:ext cx="78044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pPr>
                <a:spcAft>
                  <a:spcPts val="600"/>
                </a:spcAft>
              </a:pPr>
              <a:t>2</a:t>
            </a:fld>
            <a:endParaRPr lang="en-US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3" name="מציין מיקום של כותרת תחתונה 7"/>
          <p:cNvSpPr txBox="1">
            <a:spLocks/>
          </p:cNvSpPr>
          <p:nvPr/>
        </p:nvSpPr>
        <p:spPr>
          <a:xfrm>
            <a:off x="6312601" y="4572000"/>
            <a:ext cx="447908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e-IL" sz="2400" dirty="0">
                <a:latin typeface="David" panose="020E0502060401010101" pitchFamily="34" charset="-79"/>
                <a:cs typeface="David" panose="020E0502060401010101" pitchFamily="34" charset="-79"/>
              </a:rPr>
              <a:t>מרץ 2018</a:t>
            </a:r>
            <a:endParaRPr lang="en-US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4" name="תמונה 13" descr="תמונה שמכילה גרזן&#10;&#10;תיאור שנוצר ברמת מהימנות גבוהה">
            <a:extLst>
              <a:ext uri="{FF2B5EF4-FFF2-40B4-BE49-F238E27FC236}">
                <a16:creationId xmlns:a16="http://schemas.microsoft.com/office/drawing/2014/main" id="{E6E582AF-5A5A-4CD9-9073-F9D876891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23" y="2574116"/>
            <a:ext cx="487673" cy="4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4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1"/>
                </a:solidFill>
              </a:rPr>
              <a:t>מסכי ה-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20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2683006"/>
            <a:ext cx="5053940" cy="3118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14151" y="2117982"/>
            <a:ext cx="36357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b="1" dirty="0">
                <a:latin typeface="David" panose="020E0502060401010101" pitchFamily="34" charset="-79"/>
                <a:cs typeface="David" panose="020E0502060401010101" pitchFamily="34" charset="-79"/>
              </a:rPr>
              <a:t>הזנת נתונים במסך החיפוש:</a:t>
            </a:r>
            <a:endParaRPr lang="en-US" sz="2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961EF86-169F-40FF-8BB3-6252AE80B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52" y="2364203"/>
            <a:ext cx="2756438" cy="27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3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מסכי ה- </a:t>
            </a:r>
            <a:r>
              <a:rPr lang="en-US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Use Case</a:t>
            </a:r>
            <a:r>
              <a:rPr lang="he-IL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en-US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4513" y="1814369"/>
            <a:ext cx="81274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2600" b="1" dirty="0">
                <a:latin typeface="David" panose="020E0502060401010101" pitchFamily="34" charset="-79"/>
                <a:cs typeface="David" panose="020E0502060401010101" pitchFamily="34" charset="-79"/>
              </a:rPr>
              <a:t>קבלת תוצאות החיפוש, בחירת בייביסיטר זמין וביצוע ההזמנה: </a:t>
            </a:r>
            <a:endParaRPr lang="en-US" sz="2600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197" y="3694253"/>
            <a:ext cx="3282411" cy="247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90" y="2306812"/>
            <a:ext cx="7586718" cy="118110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0000F8E-BF79-408F-81E5-CC90A5622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22" y="3905393"/>
            <a:ext cx="2260210" cy="22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92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 descr="תמונה שמכילה מקורה, קיר&#10;&#10;תיאור שנוצר ברמת מהימנות גבוהה מאוד">
            <a:extLst>
              <a:ext uri="{FF2B5EF4-FFF2-40B4-BE49-F238E27FC236}">
                <a16:creationId xmlns:a16="http://schemas.microsoft.com/office/drawing/2014/main" id="{BDA8FC26-BF91-4323-AD5B-8EB5C901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528" y="2137410"/>
            <a:ext cx="5850944" cy="19431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e-IL" sz="8800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מודל המחלקות</a:t>
            </a:r>
            <a:endParaRPr lang="en-US" sz="8800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550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EE3AC662-970F-40E6-A3E4-9663F404355D}"/>
              </a:ext>
            </a:extLst>
          </p:cNvPr>
          <p:cNvGrpSpPr/>
          <p:nvPr/>
        </p:nvGrpSpPr>
        <p:grpSpPr>
          <a:xfrm>
            <a:off x="0" y="66180"/>
            <a:ext cx="11902692" cy="6791820"/>
            <a:chOff x="0" y="66180"/>
            <a:chExt cx="11902692" cy="67918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6180"/>
              <a:ext cx="11902692" cy="6791820"/>
            </a:xfrm>
            <a:prstGeom prst="rect">
              <a:avLst/>
            </a:prstGeom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98A65D15-1AFA-4F53-B017-CB5522C83BF7}"/>
                </a:ext>
              </a:extLst>
            </p:cNvPr>
            <p:cNvSpPr/>
            <p:nvPr/>
          </p:nvSpPr>
          <p:spPr>
            <a:xfrm>
              <a:off x="9094554" y="1530155"/>
              <a:ext cx="261745" cy="22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86ADE0DC-18CD-4D60-90DD-40E29DE42A2B}"/>
                </a:ext>
              </a:extLst>
            </p:cNvPr>
            <p:cNvSpPr/>
            <p:nvPr/>
          </p:nvSpPr>
          <p:spPr>
            <a:xfrm>
              <a:off x="2691263" y="1627388"/>
              <a:ext cx="261745" cy="2268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18600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12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" name="תמונה 9" descr="תמונה שמכילה מקורה, קיר&#10;&#10;תיאור שנוצר ברמת מהימנות גבוהה מאוד">
            <a:extLst>
              <a:ext uri="{FF2B5EF4-FFF2-40B4-BE49-F238E27FC236}">
                <a16:creationId xmlns:a16="http://schemas.microsoft.com/office/drawing/2014/main" id="{BDA8FC26-BF91-4323-AD5B-8EB5C901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538" y="788670"/>
            <a:ext cx="5850944" cy="194310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he-IL" sz="8800" b="1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המודל הטבלאי</a:t>
            </a:r>
            <a:endParaRPr lang="en-US" sz="8800" b="1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תמונה 6" descr="תמונה שמכילה שלט, חוץ, שמים&#10;&#10;תיאור שנוצר ברמת מהימנות גבוהה">
            <a:extLst>
              <a:ext uri="{FF2B5EF4-FFF2-40B4-BE49-F238E27FC236}">
                <a16:creationId xmlns:a16="http://schemas.microsoft.com/office/drawing/2014/main" id="{F8A0FAE6-FCC1-4A3E-A0AA-F70788AB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82" y="3785993"/>
            <a:ext cx="1219200" cy="1219200"/>
          </a:xfrm>
          <a:prstGeom prst="rect">
            <a:avLst/>
          </a:prstGeom>
        </p:spPr>
      </p:pic>
      <p:pic>
        <p:nvPicPr>
          <p:cNvPr id="8" name="Picture 2" descr="http://icons.iconarchive.com/icons/iconshock/real-vista-data/128/database-icon.png">
            <a:extLst>
              <a:ext uri="{FF2B5EF4-FFF2-40B4-BE49-F238E27FC236}">
                <a16:creationId xmlns:a16="http://schemas.microsoft.com/office/drawing/2014/main" id="{9B258928-3B77-4D5A-8FDE-A2BFC8D73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137" y="378599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 descr="תמונה שמכילה אלקטרוניקה, מחשב, שולחן, מקורה&#10;&#10;תיאור שנוצר ברמת מהימנות גבוהה מאוד">
            <a:extLst>
              <a:ext uri="{FF2B5EF4-FFF2-40B4-BE49-F238E27FC236}">
                <a16:creationId xmlns:a16="http://schemas.microsoft.com/office/drawing/2014/main" id="{938AB501-2917-49AC-B932-7C5743562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52" y="3520440"/>
            <a:ext cx="1721512" cy="17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8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25</a:t>
            </a:fld>
            <a:endParaRPr lang="en-US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E432ED6-CEBF-498B-8286-6B98D3A3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26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95002"/>
            <a:ext cx="10058400" cy="6685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מודל טבלאי</a:t>
            </a:r>
            <a:endParaRPr lang="en-US" b="1" dirty="0">
              <a:solidFill>
                <a:srgbClr val="FF0000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763583"/>
            <a:ext cx="10604664" cy="55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27</a:t>
            </a:fld>
            <a:endParaRPr lang="en-US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DE7E232-F0DF-41C0-A8C3-4021C745D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18" y="138941"/>
            <a:ext cx="11676185" cy="65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8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302712-9CA9-4C46-8BAA-859C219A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2/23/2018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4E4F74-1766-4C0D-94B6-406E7BB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CDDD90-7C5F-4C29-98B4-8B182DBA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28</a:t>
            </a:fld>
            <a:endParaRPr lang="en-US"/>
          </a:p>
        </p:txBody>
      </p:sp>
      <p:pic>
        <p:nvPicPr>
          <p:cNvPr id="3" name="תמונה 2" descr="תמונה שמכילה טקסט, כרטיס ביקור&#10;&#10;תיאור שנוצר ברמת מהימנות גבוהה מאוד">
            <a:extLst>
              <a:ext uri="{FF2B5EF4-FFF2-40B4-BE49-F238E27FC236}">
                <a16:creationId xmlns:a16="http://schemas.microsoft.com/office/drawing/2014/main" id="{6A54C942-3D00-4876-A841-DC7858D7A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33"/>
          <a:stretch/>
        </p:blipFill>
        <p:spPr>
          <a:xfrm>
            <a:off x="2170286" y="3047786"/>
            <a:ext cx="3925714" cy="364177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71E3AAAF-7427-4BEA-B164-CD4ABBF3E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68" y="251066"/>
            <a:ext cx="5716381" cy="5932564"/>
          </a:xfrm>
          <a:prstGeom prst="rect">
            <a:avLst/>
          </a:prstGeom>
        </p:spPr>
      </p:pic>
      <p:pic>
        <p:nvPicPr>
          <p:cNvPr id="2050" name="Picture 2" descr="תוצאת תמונה עבור ‪cost png icon‬‏">
            <a:extLst>
              <a:ext uri="{FF2B5EF4-FFF2-40B4-BE49-F238E27FC236}">
                <a16:creationId xmlns:a16="http://schemas.microsoft.com/office/drawing/2014/main" id="{C6D6897E-15B3-4788-9315-AB82EBDB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6" y="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3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עלויות המערכת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353287"/>
              </p:ext>
            </p:extLst>
          </p:nvPr>
        </p:nvGraphicFramePr>
        <p:xfrm>
          <a:off x="5512904" y="1980064"/>
          <a:ext cx="5642777" cy="3183052"/>
        </p:xfrm>
        <a:graphic>
          <a:graphicData uri="http://schemas.openxmlformats.org/drawingml/2006/table">
            <a:tbl>
              <a:tblPr firstRow="1" lastRow="1">
                <a:tableStyleId>{9DCAF9ED-07DC-4A11-8D7F-57B35C25682E}</a:tableStyleId>
              </a:tblPr>
              <a:tblGrid>
                <a:gridCol w="1544081">
                  <a:extLst>
                    <a:ext uri="{9D8B030D-6E8A-4147-A177-3AD203B41FA5}">
                      <a16:colId xmlns:a16="http://schemas.microsoft.com/office/drawing/2014/main" val="1661048364"/>
                    </a:ext>
                  </a:extLst>
                </a:gridCol>
                <a:gridCol w="1544081">
                  <a:extLst>
                    <a:ext uri="{9D8B030D-6E8A-4147-A177-3AD203B41FA5}">
                      <a16:colId xmlns:a16="http://schemas.microsoft.com/office/drawing/2014/main" val="2865258993"/>
                    </a:ext>
                  </a:extLst>
                </a:gridCol>
                <a:gridCol w="2554615">
                  <a:extLst>
                    <a:ext uri="{9D8B030D-6E8A-4147-A177-3AD203B41FA5}">
                      <a16:colId xmlns:a16="http://schemas.microsoft.com/office/drawing/2014/main" val="2742611205"/>
                    </a:ext>
                  </a:extLst>
                </a:gridCol>
              </a:tblGrid>
              <a:tr h="710095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עלויות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ימי עבודה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שלב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187530"/>
                  </a:ext>
                </a:extLst>
              </a:tr>
              <a:tr h="436380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24,650$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58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כתיבה (בנייה)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93256"/>
                  </a:ext>
                </a:extLst>
              </a:tr>
              <a:tr h="39449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7,395$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17.4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אפיון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729720"/>
                  </a:ext>
                </a:extLst>
              </a:tr>
              <a:tr h="39449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2,465$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5.8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מבדקים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665839"/>
                  </a:ext>
                </a:extLst>
              </a:tr>
              <a:tr h="644157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2,550$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הדרכה והטמעה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41122"/>
                  </a:ext>
                </a:extLst>
              </a:tr>
              <a:tr h="436380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37,060$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87.2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סה"כ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8983"/>
                  </a:ext>
                </a:extLst>
              </a:tr>
            </a:tbl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14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2" name="תמונה 11" descr="תמונה שמכילה גרפיקה וקטורית&#10;&#10;תיאור שנוצר ברמת מהימנות גבוהה מאוד">
            <a:extLst>
              <a:ext uri="{FF2B5EF4-FFF2-40B4-BE49-F238E27FC236}">
                <a16:creationId xmlns:a16="http://schemas.microsoft.com/office/drawing/2014/main" id="{C41ADA6D-8835-4038-B0AB-07E927AE9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775145"/>
            <a:ext cx="2361537" cy="2361537"/>
          </a:xfrm>
          <a:prstGeom prst="rect">
            <a:avLst/>
          </a:prstGeom>
        </p:spPr>
      </p:pic>
      <p:pic>
        <p:nvPicPr>
          <p:cNvPr id="9" name="Picture 2" descr="תוצאת תמונה עבור ‪market size icon png‬‏">
            <a:extLst>
              <a:ext uri="{FF2B5EF4-FFF2-40B4-BE49-F238E27FC236}">
                <a16:creationId xmlns:a16="http://schemas.microsoft.com/office/drawing/2014/main" id="{20C87FFF-EA0E-4A56-B071-CC8BA4B3C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19" y="1841570"/>
            <a:ext cx="28003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61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B7E3F5-6BE6-40EB-A76E-424EC246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0828" y="6063255"/>
            <a:ext cx="2280662" cy="794744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הצוות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AE302CA-60E0-4DE5-9F5A-950634813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91" y="1"/>
            <a:ext cx="4596308" cy="4473526"/>
          </a:xfrm>
          <a:prstGeom prst="rect">
            <a:avLst/>
          </a:prstGeom>
        </p:spPr>
      </p:pic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385FE0D7-7E89-4486-956A-B7266255D365}"/>
              </a:ext>
            </a:extLst>
          </p:cNvPr>
          <p:cNvGrpSpPr/>
          <p:nvPr/>
        </p:nvGrpSpPr>
        <p:grpSpPr>
          <a:xfrm>
            <a:off x="828013" y="3868097"/>
            <a:ext cx="5934218" cy="1710000"/>
            <a:chOff x="828013" y="3868097"/>
            <a:chExt cx="5934218" cy="1710000"/>
          </a:xfrm>
        </p:grpSpPr>
        <p:pic>
          <p:nvPicPr>
            <p:cNvPr id="16" name="תמונה 15">
              <a:extLst>
                <a:ext uri="{FF2B5EF4-FFF2-40B4-BE49-F238E27FC236}">
                  <a16:creationId xmlns:a16="http://schemas.microsoft.com/office/drawing/2014/main" id="{7BC9BF1D-A5F7-45BE-A9F0-BEC43E48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13" y="3868097"/>
              <a:ext cx="1710000" cy="1710000"/>
            </a:xfrm>
            <a:prstGeom prst="rect">
              <a:avLst/>
            </a:prstGeom>
          </p:spPr>
        </p:pic>
        <p:pic>
          <p:nvPicPr>
            <p:cNvPr id="18" name="תמונה 17">
              <a:extLst>
                <a:ext uri="{FF2B5EF4-FFF2-40B4-BE49-F238E27FC236}">
                  <a16:creationId xmlns:a16="http://schemas.microsoft.com/office/drawing/2014/main" id="{17FDE907-6C89-447C-80E1-50A3D7734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231" y="3868097"/>
              <a:ext cx="1710000" cy="171000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DC27CD9-EFEB-4E7B-809E-389DC1948C46}"/>
              </a:ext>
            </a:extLst>
          </p:cNvPr>
          <p:cNvSpPr txBox="1"/>
          <p:nvPr/>
        </p:nvSpPr>
        <p:spPr>
          <a:xfrm>
            <a:off x="4821393" y="2236764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רפאל אדם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Front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9FF370-9A60-48FF-920B-1871A04A5C5F}"/>
              </a:ext>
            </a:extLst>
          </p:cNvPr>
          <p:cNvSpPr txBox="1"/>
          <p:nvPr/>
        </p:nvSpPr>
        <p:spPr>
          <a:xfrm>
            <a:off x="4821393" y="5592572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דודו אברהם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Back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C46C56-6285-49B5-BC50-24707ED987F6}"/>
              </a:ext>
            </a:extLst>
          </p:cNvPr>
          <p:cNvSpPr txBox="1"/>
          <p:nvPr/>
        </p:nvSpPr>
        <p:spPr>
          <a:xfrm>
            <a:off x="599935" y="2251239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ערן </a:t>
            </a:r>
            <a:r>
              <a:rPr lang="he-IL" b="1" dirty="0" err="1">
                <a:latin typeface="David" panose="020E0502060401010101" pitchFamily="34" charset="-79"/>
                <a:cs typeface="David" panose="020E0502060401010101" pitchFamily="34" charset="-79"/>
              </a:rPr>
              <a:t>ווידר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שיווק,</a:t>
            </a:r>
          </a:p>
          <a:p>
            <a:pPr algn="ctr" rtl="1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UX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, מנתח ומאפיין מערכות מידע</a:t>
            </a: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19105F-0B6C-4A5D-8474-4CD0B3F12D89}"/>
              </a:ext>
            </a:extLst>
          </p:cNvPr>
          <p:cNvSpPr txBox="1"/>
          <p:nvPr/>
        </p:nvSpPr>
        <p:spPr>
          <a:xfrm>
            <a:off x="599935" y="5592572"/>
            <a:ext cx="216592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>
                <a:latin typeface="David" panose="020E0502060401010101" pitchFamily="34" charset="-79"/>
                <a:cs typeface="David" panose="020E0502060401010101" pitchFamily="34" charset="-79"/>
              </a:rPr>
              <a:t>מורן שמש</a:t>
            </a:r>
          </a:p>
          <a:p>
            <a:pPr algn="ctr"/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Back end developer, </a:t>
            </a:r>
            <a:endParaRPr lang="he-IL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מנתח ומאפיין מערכות מידע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/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9B752186-7DEC-45B9-8F22-92900858EAFE}"/>
              </a:ext>
            </a:extLst>
          </p:cNvPr>
          <p:cNvGrpSpPr/>
          <p:nvPr/>
        </p:nvGrpSpPr>
        <p:grpSpPr>
          <a:xfrm>
            <a:off x="828013" y="526764"/>
            <a:ext cx="5934218" cy="1710000"/>
            <a:chOff x="828013" y="526764"/>
            <a:chExt cx="5934218" cy="1710000"/>
          </a:xfrm>
        </p:grpSpPr>
        <p:pic>
          <p:nvPicPr>
            <p:cNvPr id="14" name="תמונה 13" descr="תמונה שמכילה גרפיקה וקטורית, בלון&#10;&#10;תיאור שנוצר ברמת מהימנות גבוהה מאוד">
              <a:extLst>
                <a:ext uri="{FF2B5EF4-FFF2-40B4-BE49-F238E27FC236}">
                  <a16:creationId xmlns:a16="http://schemas.microsoft.com/office/drawing/2014/main" id="{28743598-2CAA-4B9B-B9B5-86700182B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231" y="526764"/>
              <a:ext cx="1710000" cy="1710000"/>
            </a:xfrm>
            <a:prstGeom prst="rect">
              <a:avLst/>
            </a:prstGeom>
          </p:spPr>
        </p:pic>
        <p:pic>
          <p:nvPicPr>
            <p:cNvPr id="4" name="תמונה 3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id="{93A291C2-4161-4C99-BEDA-940A0F33A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013" y="526764"/>
              <a:ext cx="1710000" cy="17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098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302712-9CA9-4C46-8BAA-859C219A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A8EAE-C9D5-40A6-AFC3-E9515FA3E8E6}" type="datetime1">
              <a:rPr lang="en-US" smtClean="0"/>
              <a:t>2/24/2018</a:t>
            </a:fld>
            <a:endParaRPr lang="en-US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44E4F74-1766-4C0D-94B6-406E7BB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e-IL"/>
              <a:t>מורן שמש, ערן וידר, רפאל אדם</a:t>
            </a:r>
            <a:endParaRPr lang="en-US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CDDD90-7C5F-4C29-98B4-8B182DBA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 descr="תמונה קשורה">
            <a:extLst>
              <a:ext uri="{FF2B5EF4-FFF2-40B4-BE49-F238E27FC236}">
                <a16:creationId xmlns:a16="http://schemas.microsoft.com/office/drawing/2014/main" id="{3A5BFD48-9B5D-46D8-95CB-FBDD4C623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" y="136208"/>
            <a:ext cx="10021540" cy="68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726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32243" y="3097108"/>
            <a:ext cx="6680240" cy="192127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br>
              <a:rPr lang="en-US" sz="18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endParaRPr lang="he-IL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he-IL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8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ROI</a:t>
            </a:r>
            <a:r>
              <a:rPr lang="he-IL" sz="80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= (הכנסות-הוצאות)/הוצאות = (60,000 – 37,060)/37,060 = 0.62 </a:t>
            </a:r>
            <a:r>
              <a:rPr lang="he-IL" sz="8000" dirty="0">
                <a:solidFill>
                  <a:schemeClr val="tx1"/>
                </a:solidFill>
              </a:rPr>
              <a:t>  </a:t>
            </a:r>
            <a:endParaRPr lang="en-US" sz="80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endParaRPr lang="he-IL" sz="2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20259"/>
              </p:ext>
            </p:extLst>
          </p:nvPr>
        </p:nvGraphicFramePr>
        <p:xfrm>
          <a:off x="6031637" y="1328841"/>
          <a:ext cx="5180846" cy="2728906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951752">
                  <a:extLst>
                    <a:ext uri="{9D8B030D-6E8A-4147-A177-3AD203B41FA5}">
                      <a16:colId xmlns:a16="http://schemas.microsoft.com/office/drawing/2014/main" val="2865258993"/>
                    </a:ext>
                  </a:extLst>
                </a:gridCol>
                <a:gridCol w="3229094">
                  <a:extLst>
                    <a:ext uri="{9D8B030D-6E8A-4147-A177-3AD203B41FA5}">
                      <a16:colId xmlns:a16="http://schemas.microsoft.com/office/drawing/2014/main" val="2742611205"/>
                    </a:ext>
                  </a:extLst>
                </a:gridCol>
              </a:tblGrid>
              <a:tr h="716116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הכנסות צפויות ($)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גורם</a:t>
                      </a:r>
                      <a:endParaRPr lang="en-US" sz="2400" kern="1200" dirty="0">
                        <a:solidFill>
                          <a:schemeClr val="bg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187530"/>
                  </a:ext>
                </a:extLst>
              </a:tr>
              <a:tr h="357274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35,000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פרסום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1893256"/>
                  </a:ext>
                </a:extLst>
              </a:tr>
              <a:tr h="495773"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15,000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דמי מנוי שנתיים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729720"/>
                  </a:ext>
                </a:extLst>
              </a:tr>
              <a:tr h="495773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10,000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רווחים מעסקאות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665839"/>
                  </a:ext>
                </a:extLst>
              </a:tr>
              <a:tr h="357274"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60,000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sz="2400" b="1" kern="12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סה"כ</a:t>
                      </a:r>
                      <a:endParaRPr lang="en-US" sz="2400" b="1" kern="1200" dirty="0">
                        <a:solidFill>
                          <a:schemeClr val="dk1"/>
                        </a:solidFill>
                        <a:latin typeface="David" panose="020E0502060401010101" pitchFamily="34" charset="-79"/>
                        <a:ea typeface="+mn-ea"/>
                        <a:cs typeface="David" panose="020E0502060401010101" pitchFamily="34" charset="-79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458983"/>
                  </a:ext>
                </a:extLst>
              </a:tr>
            </a:tbl>
          </a:graphicData>
        </a:graphic>
      </p:graphicFrame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15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תמונה 7" descr="תמונה שמכילה אלקטרוניקה&#10;&#10;תיאור שנוצר ברמת מהימנות גבוהה">
            <a:extLst>
              <a:ext uri="{FF2B5EF4-FFF2-40B4-BE49-F238E27FC236}">
                <a16:creationId xmlns:a16="http://schemas.microsoft.com/office/drawing/2014/main" id="{ED567DE3-520F-429D-99E9-9DDA2F08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1" y="4414610"/>
            <a:ext cx="2227737" cy="2227737"/>
          </a:xfrm>
          <a:prstGeom prst="rect">
            <a:avLst/>
          </a:prstGeom>
        </p:spPr>
      </p:pic>
      <p:pic>
        <p:nvPicPr>
          <p:cNvPr id="11" name="תמונה 10" descr="תמונה שמכילה טקסט&#10;&#10;תיאור שנוצר ברמת מהימנות גבוהה">
            <a:extLst>
              <a:ext uri="{FF2B5EF4-FFF2-40B4-BE49-F238E27FC236}">
                <a16:creationId xmlns:a16="http://schemas.microsoft.com/office/drawing/2014/main" id="{628C7A8E-92C3-4453-816C-E29DEF721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39" y="0"/>
            <a:ext cx="3595351" cy="35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6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סרטון הדרכה</a:t>
            </a:r>
            <a:endParaRPr lang="en-US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32</a:t>
            </a:fld>
            <a:endParaRPr lang="en-US"/>
          </a:p>
        </p:txBody>
      </p:sp>
      <p:sp>
        <p:nvSpPr>
          <p:cNvPr id="7" name="Action Button: Movie 6">
            <a:hlinkClick r:id="" action="ppaction://noaction" highlightClick="1"/>
          </p:cNvPr>
          <p:cNvSpPr/>
          <p:nvPr/>
        </p:nvSpPr>
        <p:spPr>
          <a:xfrm>
            <a:off x="5771408" y="3348842"/>
            <a:ext cx="1496291" cy="1104405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7643" y="2579401"/>
            <a:ext cx="3491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sz="4400" dirty="0">
                <a:solidFill>
                  <a:srgbClr val="FF0000"/>
                </a:solidFill>
              </a:rPr>
              <a:t>חסר סרטון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60197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e-IL" b="1" dirty="0">
                <a:solidFill>
                  <a:schemeClr val="tx2">
                    <a:lumMod val="50000"/>
                  </a:schemeClr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סיכום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29435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כיום מבוסס על המלצות "מפה לאוזן"</a:t>
            </a:r>
          </a:p>
          <a:p>
            <a:pPr marL="475488" lvl="2" indent="0" algn="just">
              <a:lnSpc>
                <a:spcPct val="150000"/>
              </a:lnSpc>
              <a:buNone/>
            </a:pP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הפלטפורמה שנבנתה משמשת כיום כקרש קפיצה מהפכני לשילוב באתר אחד של כל המידע שהורים או בייביסיטריות מחפשים. איסוף המידע על ההורים והבייביסיטריות מאפשר מתן המלצות על הבייביסיטריות הפופולריות והטובות ביותר.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התשלום כיום בשוק מתבצע במזומן</a:t>
            </a:r>
          </a:p>
          <a:p>
            <a:pPr marL="475488" lvl="2" indent="0">
              <a:lnSpc>
                <a:spcPct val="150000"/>
              </a:lnSpc>
              <a:buNone/>
            </a:pP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באתר התשלום ממוחשב, מבוקר, פשוט ומאובטח. הדבר מהווה פריצת דרך, עם מתן אפשרויות גביית דמי תיווך ואיסוף נתונים על המשתמשים שיתועלו לרווח עתידי.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he-IL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כיום חסר פשטות</a:t>
            </a:r>
            <a:br>
              <a:rPr lang="en-US" sz="24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21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 פשוט וקל לתפעול, מותאם לכלל האוכלוסייה. חווית המשתמש מהנה וידידותית.</a:t>
            </a:r>
            <a:endParaRPr lang="he-IL" sz="2100" b="1" i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>
              <a:lnSpc>
                <a:spcPct val="150000"/>
              </a:lnSpc>
              <a:buNone/>
            </a:pPr>
            <a:endParaRPr lang="he-IL" sz="2400" b="1" i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r>
              <a:rPr lang="he-IL" dirty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1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רקע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9A37FB9-FA15-4A3F-9345-9F7D91C40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85" y="1976100"/>
            <a:ext cx="1219200" cy="1219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9D794-96D8-4889-A3DD-38FEF6879F38}"/>
              </a:ext>
            </a:extLst>
          </p:cNvPr>
          <p:cNvSpPr txBox="1"/>
          <p:nvPr/>
        </p:nvSpPr>
        <p:spPr>
          <a:xfrm>
            <a:off x="8890523" y="3151858"/>
            <a:ext cx="2285245" cy="35035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latin typeface="David" panose="020E0502060401010101" pitchFamily="34" charset="-79"/>
                <a:cs typeface="David" panose="020E0502060401010101" pitchFamily="34" charset="-79"/>
              </a:rPr>
              <a:t>Market Size</a:t>
            </a: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שוק השמרטפות (</a:t>
            </a:r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babysitting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) בישראל מוערך בכ-835 מיליון דולרים לשנה. בעולם מוערך בכ-166 מיליארד דולרים בשנה.</a:t>
            </a:r>
          </a:p>
          <a:p>
            <a:pPr>
              <a:lnSpc>
                <a:spcPct val="150000"/>
              </a:lnSpc>
            </a:pP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825C2A58-2421-4629-B8BF-75A9E56D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24" y="2004154"/>
            <a:ext cx="1219200" cy="1219200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A28CF90-35E6-4E2E-8B1E-1D4C093AF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58" y="2057117"/>
            <a:ext cx="1219200" cy="1219200"/>
          </a:xfrm>
          <a:prstGeom prst="rect">
            <a:avLst/>
          </a:prstGeom>
        </p:spPr>
      </p:pic>
      <p:pic>
        <p:nvPicPr>
          <p:cNvPr id="6148" name="Picture 4" descr="תוצאת תמונה עבור ‪credibility icon png‬‏">
            <a:extLst>
              <a:ext uri="{FF2B5EF4-FFF2-40B4-BE49-F238E27FC236}">
                <a16:creationId xmlns:a16="http://schemas.microsoft.com/office/drawing/2014/main" id="{82B4BF77-C14D-458E-8EC3-BFADC917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46" y="1895083"/>
            <a:ext cx="1381234" cy="13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AB7CE3-BF5A-4CA2-A3B5-DA2752F47594}"/>
              </a:ext>
            </a:extLst>
          </p:cNvPr>
          <p:cNvSpPr txBox="1"/>
          <p:nvPr/>
        </p:nvSpPr>
        <p:spPr>
          <a:xfrm>
            <a:off x="6333263" y="3279939"/>
            <a:ext cx="2178285" cy="25391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אמון</a:t>
            </a:r>
            <a:endParaRPr lang="en-US" sz="2400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כל זוג הורים לילדים דורש רמת אמינות גבוהה ביותר מן השמרטפים לצורך שמירה על ילדיהם.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C9A947FE-9426-4075-8A76-E6E102B0B567}"/>
              </a:ext>
            </a:extLst>
          </p:cNvPr>
          <p:cNvSpPr/>
          <p:nvPr/>
        </p:nvSpPr>
        <p:spPr>
          <a:xfrm>
            <a:off x="3221382" y="3151858"/>
            <a:ext cx="270140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מזומן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רוב פעולות התשלום בשוק זה נעשות במזומן וללא פיקוח המדינה וללא השימוש באפליקציות ובאתרי האינטרנט הקיימים. </a:t>
            </a:r>
            <a:endParaRPr lang="he-IL" dirty="0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73C5176C-7700-4595-84A6-ABC590AB01FC}"/>
              </a:ext>
            </a:extLst>
          </p:cNvPr>
          <p:cNvSpPr/>
          <p:nvPr/>
        </p:nvSpPr>
        <p:spPr>
          <a:xfrm>
            <a:off x="708660" y="3168346"/>
            <a:ext cx="2617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sz="2400" b="1" dirty="0">
                <a:latin typeface="David" panose="020E0502060401010101" pitchFamily="34" charset="-79"/>
                <a:cs typeface="David" panose="020E0502060401010101" pitchFamily="34" charset="-79"/>
              </a:rPr>
              <a:t>מיקום</a:t>
            </a:r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ctr" rtl="1">
              <a:lnSpc>
                <a:spcPct val="150000"/>
              </a:lnSpc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כיום קיימת רק חברה ישראלית אחת שמזהה מיקום של בייביסיטריות בזמן אמת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1017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הצורך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47901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בשנים האחרונות, הכלכלה השיתופית צוברת תאוצה.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ניתן לראות זאת דרך התפתחות של אפליקציות שדורשות שיתוף של קהל הלקוחות (</a:t>
            </a: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”WAZE”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) או דרך חברות בקנה מידה עולמי כדוגמת </a:t>
            </a:r>
            <a:r>
              <a:rPr lang="en-US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”WEWORK”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 התפתחות זו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מהווה ביטוי לכמיהה של בני האדם לשיתופיות וחברות.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כיום, בעזרת הטכנולוגיה המתקדמת ניתן בקלות רבה יותר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ליצור שיתוף וליצור תיאום בין גורמים ומשתנים רבים.</a:t>
            </a: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356743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t>5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39A3B511-94F5-4AB0-A8A7-A587ECFE3DDF}"/>
              </a:ext>
            </a:extLst>
          </p:cNvPr>
          <p:cNvGrpSpPr/>
          <p:nvPr/>
        </p:nvGrpSpPr>
        <p:grpSpPr>
          <a:xfrm>
            <a:off x="3108177" y="5280096"/>
            <a:ext cx="5975646" cy="964347"/>
            <a:chOff x="1022140" y="4747924"/>
            <a:chExt cx="8990242" cy="1450841"/>
          </a:xfrm>
        </p:grpSpPr>
        <p:pic>
          <p:nvPicPr>
            <p:cNvPr id="7" name="תמונה 6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id="{31DD5CE3-580C-4E27-A16B-44BE79908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40" y="4747966"/>
              <a:ext cx="1450758" cy="1450758"/>
            </a:xfrm>
            <a:prstGeom prst="rect">
              <a:avLst/>
            </a:prstGeom>
          </p:spPr>
        </p:pic>
        <p:pic>
          <p:nvPicPr>
            <p:cNvPr id="9" name="תמונה 8">
              <a:extLst>
                <a:ext uri="{FF2B5EF4-FFF2-40B4-BE49-F238E27FC236}">
                  <a16:creationId xmlns:a16="http://schemas.microsoft.com/office/drawing/2014/main" id="{CF8BD8B9-3BE9-4442-978B-696A68A0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273" y="4747965"/>
              <a:ext cx="1450800" cy="1450800"/>
            </a:xfrm>
            <a:prstGeom prst="rect">
              <a:avLst/>
            </a:prstGeom>
          </p:spPr>
        </p:pic>
        <p:pic>
          <p:nvPicPr>
            <p:cNvPr id="11" name="תמונה 10" descr="תמונה שמכילה גרפיקה וקטורית&#10;&#10;תיאור שנוצר ברמת מהימנות גבוהה מאוד">
              <a:extLst>
                <a:ext uri="{FF2B5EF4-FFF2-40B4-BE49-F238E27FC236}">
                  <a16:creationId xmlns:a16="http://schemas.microsoft.com/office/drawing/2014/main" id="{9ADB26B1-92A3-42A3-90E0-C06F07A01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448" y="4747924"/>
              <a:ext cx="1450758" cy="1450758"/>
            </a:xfrm>
            <a:prstGeom prst="rect">
              <a:avLst/>
            </a:prstGeom>
          </p:spPr>
        </p:pic>
        <p:pic>
          <p:nvPicPr>
            <p:cNvPr id="13" name="תמונה 12" descr="תמונה שמכילה גרפיקה וקטורית&#10;&#10;תיאור שנוצר ברמת מהימנות גבוהה">
              <a:extLst>
                <a:ext uri="{FF2B5EF4-FFF2-40B4-BE49-F238E27FC236}">
                  <a16:creationId xmlns:a16="http://schemas.microsoft.com/office/drawing/2014/main" id="{48A04860-16AD-4DCD-A957-96E396593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582" y="4747924"/>
              <a:ext cx="1450800" cy="145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92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הצורך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399" cy="4091928"/>
          </a:xfrm>
        </p:spPr>
        <p:txBody>
          <a:bodyPr>
            <a:no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הסדר היומי הדוחק של רבים מהורי ישראל מחייב אותם לעיתים להותיר את הילדים בידי מטפלים אחרים.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כמו שהבנק מתווך בין לווים למלווים כך המערכת שלנו </a:t>
            </a: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תאפשר תיווך פשוט ונוח </a:t>
            </a:r>
            <a:r>
              <a:rPr lang="he-IL" sz="2400" u="sng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בין השמרטפיות לבין ההורים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.</a:t>
            </a:r>
            <a:endParaRPr lang="en-US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356743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t>6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30" name="Picture 6" descr="תמונה קשור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1" y="3774170"/>
            <a:ext cx="2369819" cy="263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9C2A8E2-C584-448B-8026-23F01B40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020" y="4482917"/>
            <a:ext cx="1851313" cy="185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1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24494"/>
            <a:ext cx="10178322" cy="4450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e-IL" sz="36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רובו המוחלט של השוק מבוסס על המלצות "מפה לאוזן"</a:t>
            </a:r>
          </a:p>
          <a:p>
            <a:pPr marL="0" indent="0" algn="ctr">
              <a:buNone/>
            </a:pPr>
            <a:endParaRPr lang="he-IL" sz="1600" dirty="0">
              <a:solidFill>
                <a:schemeClr val="tx2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הורים נוטים לסמוך יותר על המלצות מחברים וקרובי משפחה. רמת האמינות הנדרשת משמרטפית לילדים היא גבוהה ביותר.</a:t>
            </a:r>
            <a:endParaRPr lang="he-IL" sz="2400" b="1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מתחרה שירצה להיכנס לשוק ייתקל בהתנגדות ובחוסר אמון מה שיוביל לפגיעה בגיוס לקוחות.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 האתר מכיל מספר רב של פידבקים וחוות דעת על פי ניסיון קודם.</a:t>
            </a:r>
            <a:endParaRPr lang="en-US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t>7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107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2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t>8</a:t>
            </a:fld>
            <a:endParaRPr lang="en-US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97280" y="1737360"/>
            <a:ext cx="10178322" cy="36118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he-IL" sz="32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רוב פעולות התשלום בשוק זה מתבצעות במזומן</a:t>
            </a:r>
            <a:endParaRPr lang="he-IL" sz="2400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השוק איננו מוסדר ומסודר במדינה.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יוצר קושי בגביית עמלות מהתיווך משום שהתשלום נעשה במזומן.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תשלום ממוחשב, מבוקר ופשוט.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dirty="0">
              <a:solidFill>
                <a:schemeClr val="tx1"/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4" name="תמונה 3" descr="תמונה שמכילה גרפיקה וקטורית, טקסט, כרטיס ביקור&#10;&#10;תיאור שנוצר ברמת מהימנות גבוהה">
            <a:extLst>
              <a:ext uri="{FF2B5EF4-FFF2-40B4-BE49-F238E27FC236}">
                <a16:creationId xmlns:a16="http://schemas.microsoft.com/office/drawing/2014/main" id="{33697B96-9BF4-4524-A82B-948965E8A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21" y="3167456"/>
            <a:ext cx="3165239" cy="3165239"/>
          </a:xfrm>
          <a:prstGeom prst="rect">
            <a:avLst/>
          </a:prstGeom>
        </p:spPr>
      </p:pic>
      <p:pic>
        <p:nvPicPr>
          <p:cNvPr id="9" name="תמונה 8" descr="תמונה שמכילה מיכל&#10;&#10;תיאור שנוצר ברמת מהימנות גבוהה">
            <a:extLst>
              <a:ext uri="{FF2B5EF4-FFF2-40B4-BE49-F238E27FC236}">
                <a16:creationId xmlns:a16="http://schemas.microsoft.com/office/drawing/2014/main" id="{738C8E4D-F24B-4110-9CFC-E510C338C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16" y="4837761"/>
            <a:ext cx="1494934" cy="149493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3DEFD1A-DEE2-4F00-9F6D-9288CE36B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16" y="4732020"/>
            <a:ext cx="1498378" cy="140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5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he-I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avid" panose="020E0502060401010101" pitchFamily="34" charset="-79"/>
                <a:cs typeface="David" panose="020E0502060401010101" pitchFamily="34" charset="-79"/>
              </a:rPr>
              <a:t>בעיה מספר 3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824494"/>
            <a:ext cx="10178322" cy="353617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he-IL" sz="2800" b="1" i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 פשטות אל מול התאמה</a:t>
            </a:r>
            <a:endParaRPr lang="he-IL" sz="2400" dirty="0">
              <a:solidFill>
                <a:schemeClr val="tx2">
                  <a:lumMod val="50000"/>
                </a:schemeClr>
              </a:solidFill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סיבה: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המתחרות בשוק מנסות לאסוף כמה שיותר מידע על השמרטפיות ועל ההורים לצורך התאמה מרבית.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נזק: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חוסר הפשטות מוביל לקושי בגיוס היצע עובדות ובנוסף לכך מקשה על ההורים לעשות שימוש במערכות הקיימות כיום בשוק. המערכות הללו אינן פשוטות לתפעול מה שמוביל לירידה בשימוש וברווחים.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תוצאה: </a:t>
            </a:r>
            <a:r>
              <a:rPr lang="he-IL" sz="2400" dirty="0">
                <a:solidFill>
                  <a:schemeClr val="tx1"/>
                </a:solidFill>
                <a:latin typeface="David" panose="020E0502060401010101" pitchFamily="34" charset="-79"/>
                <a:cs typeface="David" panose="020E0502060401010101" pitchFamily="34" charset="-79"/>
              </a:rPr>
              <a:t>האתר פשוט וקל לתפעול.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מורן שמש, ערן ווידר , דודו אברהם, רפאל אדם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0CC35EF-C570-4ACB-AA80-617C749F8D2A}" type="slidenum">
              <a:rPr lang="en-US" smtClean="0">
                <a:latin typeface="David" panose="020E0502060401010101" pitchFamily="34" charset="-79"/>
                <a:cs typeface="David" panose="020E0502060401010101" pitchFamily="34" charset="-79"/>
              </a:rPr>
              <a:t>9</a:t>
            </a:fld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026" name="Picture 2" descr="תוצאת תמונה עבור ‪simplicity is the ultimate‬‏">
            <a:extLst>
              <a:ext uri="{FF2B5EF4-FFF2-40B4-BE49-F238E27FC236}">
                <a16:creationId xmlns:a16="http://schemas.microsoft.com/office/drawing/2014/main" id="{A0B777DE-E6A7-45FF-92DE-5EC38F8B3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28" y="3777924"/>
            <a:ext cx="2982642" cy="298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תוצאת תמונה עבור ‪analytics‬‏">
            <a:extLst>
              <a:ext uri="{FF2B5EF4-FFF2-40B4-BE49-F238E27FC236}">
                <a16:creationId xmlns:a16="http://schemas.microsoft.com/office/drawing/2014/main" id="{14AA9344-9A0D-47C0-A2AF-0F0A8F456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20" y="4634890"/>
            <a:ext cx="2805744" cy="127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תמונה 7" descr="תמונה שמכילה אובייקט&#10;&#10;תיאור שנוצר ברמת מהימנות גבוהה מאוד">
            <a:extLst>
              <a:ext uri="{FF2B5EF4-FFF2-40B4-BE49-F238E27FC236}">
                <a16:creationId xmlns:a16="http://schemas.microsoft.com/office/drawing/2014/main" id="{64241B5F-6ABC-4CC8-8B2E-F52D4E833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8" y="0"/>
            <a:ext cx="1661903" cy="166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9519"/>
      </p:ext>
    </p:extLst>
  </p:cSld>
  <p:clrMapOvr>
    <a:masterClrMapping/>
  </p:clrMapOvr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3679</TotalTime>
  <Words>1157</Words>
  <Application>Microsoft Office PowerPoint</Application>
  <PresentationFormat>מסך רחב</PresentationFormat>
  <Paragraphs>240</Paragraphs>
  <Slides>33</Slides>
  <Notes>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David</vt:lpstr>
      <vt:lpstr>Times New Roman</vt:lpstr>
      <vt:lpstr>מבט לאחור</vt:lpstr>
      <vt:lpstr>מצגת של PowerPoint‏</vt:lpstr>
      <vt:lpstr>מערכת לתיאום שירותי בייביסיטר</vt:lpstr>
      <vt:lpstr>הצוות</vt:lpstr>
      <vt:lpstr>רקע</vt:lpstr>
      <vt:lpstr>הצורך</vt:lpstr>
      <vt:lpstr>הצורך</vt:lpstr>
      <vt:lpstr>בעיה מספר 1</vt:lpstr>
      <vt:lpstr>בעיה מספר 2</vt:lpstr>
      <vt:lpstr>בעיה מספר 3</vt:lpstr>
      <vt:lpstr>מצגת של PowerPoint‏</vt:lpstr>
      <vt:lpstr>מצגת של PowerPoint‏</vt:lpstr>
      <vt:lpstr>המערכת שלנו</vt:lpstr>
      <vt:lpstr>המערכת שלנו - המשך</vt:lpstr>
      <vt:lpstr>מצגת של PowerPoint‏</vt:lpstr>
      <vt:lpstr>מצגת של PowerPoint‏</vt:lpstr>
      <vt:lpstr>מצגת של PowerPoint‏</vt:lpstr>
      <vt:lpstr>הפלטפורמה</vt:lpstr>
      <vt:lpstr>האתר</vt:lpstr>
      <vt:lpstr>Use Case  לדוגמה - בצע חיפוש מודעות (2.2)</vt:lpstr>
      <vt:lpstr>מסכי ה- Use Case </vt:lpstr>
      <vt:lpstr>מסכי ה- Use Case </vt:lpstr>
      <vt:lpstr>מודל המחלקות</vt:lpstr>
      <vt:lpstr>מצגת של PowerPoint‏</vt:lpstr>
      <vt:lpstr>המודל הטבלאי</vt:lpstr>
      <vt:lpstr>מצגת של PowerPoint‏</vt:lpstr>
      <vt:lpstr>מצגת של PowerPoint‏</vt:lpstr>
      <vt:lpstr>מצגת של PowerPoint‏</vt:lpstr>
      <vt:lpstr>מצגת של PowerPoint‏</vt:lpstr>
      <vt:lpstr>עלויות המערכת</vt:lpstr>
      <vt:lpstr>מצגת של PowerPoint‏</vt:lpstr>
      <vt:lpstr>מצגת של PowerPoint‏</vt:lpstr>
      <vt:lpstr>סרטון הדרכה</vt:lpstr>
      <vt:lpstr>סיכום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מערכת תיאום שירותי בייביסיטר</dc:title>
  <dc:creator>Shemesh</dc:creator>
  <cp:lastModifiedBy>רפאל אדם</cp:lastModifiedBy>
  <cp:revision>238</cp:revision>
  <dcterms:created xsi:type="dcterms:W3CDTF">2017-03-14T19:32:37Z</dcterms:created>
  <dcterms:modified xsi:type="dcterms:W3CDTF">2018-02-24T00:52:56Z</dcterms:modified>
</cp:coreProperties>
</file>